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  <p:sldMasterId id="2147483846" r:id="rId2"/>
  </p:sldMasterIdLst>
  <p:notesMasterIdLst>
    <p:notesMasterId r:id="rId34"/>
  </p:notesMasterIdLst>
  <p:sldIdLst>
    <p:sldId id="294" r:id="rId3"/>
    <p:sldId id="319" r:id="rId4"/>
    <p:sldId id="268" r:id="rId5"/>
    <p:sldId id="267" r:id="rId6"/>
    <p:sldId id="329" r:id="rId7"/>
    <p:sldId id="330" r:id="rId8"/>
    <p:sldId id="298" r:id="rId9"/>
    <p:sldId id="269" r:id="rId10"/>
    <p:sldId id="270" r:id="rId11"/>
    <p:sldId id="284" r:id="rId12"/>
    <p:sldId id="285" r:id="rId13"/>
    <p:sldId id="318" r:id="rId14"/>
    <p:sldId id="276" r:id="rId15"/>
    <p:sldId id="271" r:id="rId16"/>
    <p:sldId id="280" r:id="rId17"/>
    <p:sldId id="281" r:id="rId18"/>
    <p:sldId id="282" r:id="rId19"/>
    <p:sldId id="289" r:id="rId20"/>
    <p:sldId id="283" r:id="rId21"/>
    <p:sldId id="295" r:id="rId22"/>
    <p:sldId id="325" r:id="rId23"/>
    <p:sldId id="320" r:id="rId24"/>
    <p:sldId id="321" r:id="rId25"/>
    <p:sldId id="331" r:id="rId26"/>
    <p:sldId id="328" r:id="rId27"/>
    <p:sldId id="322" r:id="rId28"/>
    <p:sldId id="323" r:id="rId29"/>
    <p:sldId id="332" r:id="rId30"/>
    <p:sldId id="326" r:id="rId31"/>
    <p:sldId id="327" r:id="rId32"/>
    <p:sldId id="32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-168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9" Type="http://schemas.openxmlformats.org/officeDocument/2006/relationships/slide" Target="slides/slide7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33" Type="http://schemas.openxmlformats.org/officeDocument/2006/relationships/slide" Target="slides/slide31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91CC59-152A-3648-B98D-2BFD9924CFEF}" type="datetimeFigureOut">
              <a:rPr lang="en-US" smtClean="0"/>
              <a:t>14/02/17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4B7D6B-70DE-B245-8734-E0C1F6A45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73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BCFE9DE-6E0F-FF40-9862-0CDE1B493749}" type="slidenum">
              <a:rPr lang="en-US" sz="1200">
                <a:latin typeface="Arial" charset="0"/>
              </a:rPr>
              <a:pPr algn="r" eaLnBrk="1" hangingPunct="1"/>
              <a:t>1</a:t>
            </a:fld>
            <a:endParaRPr lang="en-US" sz="1200">
              <a:latin typeface="Arial" charset="0"/>
            </a:endParaRPr>
          </a:p>
        </p:txBody>
      </p:sp>
      <p:sp>
        <p:nvSpPr>
          <p:cNvPr id="2560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13F648E-4149-1741-9768-FF852741BB0C}" type="slidenum">
              <a:rPr lang="en-US" sz="1200">
                <a:solidFill>
                  <a:srgbClr val="000000"/>
                </a:solidFill>
                <a:latin typeface="Arial" charset="0"/>
              </a:rPr>
              <a:pPr algn="r" eaLnBrk="1" hangingPunct="1"/>
              <a:t>1</a:t>
            </a:fld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5602" name="Text Box 2"/>
          <p:cNvSpPr txBox="1"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3" name="Text Box 3"/>
          <p:cNvSpPr txBox="1">
            <a:spLocks noGrp="1" noChangeArrowheads="1"/>
          </p:cNvSpPr>
          <p:nvPr>
            <p:ph type="body" idx="1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450"/>
              </a:spcBef>
              <a:defRPr/>
            </a:pPr>
            <a:endParaRPr lang="en-AU" smtClean="0">
              <a:latin typeface="Arial" charset="0"/>
              <a:ea typeface="宋体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BCFE9DE-6E0F-FF40-9862-0CDE1B493749}" type="slidenum">
              <a:rPr lang="en-US" sz="1200">
                <a:latin typeface="Arial" charset="0"/>
              </a:rPr>
              <a:pPr algn="r" eaLnBrk="1" hangingPunct="1"/>
              <a:t>2</a:t>
            </a:fld>
            <a:endParaRPr lang="en-US" sz="1200">
              <a:latin typeface="Arial" charset="0"/>
            </a:endParaRPr>
          </a:p>
        </p:txBody>
      </p:sp>
      <p:sp>
        <p:nvSpPr>
          <p:cNvPr id="2560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13F648E-4149-1741-9768-FF852741BB0C}" type="slidenum">
              <a:rPr lang="en-US" sz="1200">
                <a:solidFill>
                  <a:srgbClr val="000000"/>
                </a:solidFill>
                <a:latin typeface="Arial" charset="0"/>
              </a:rPr>
              <a:pPr algn="r" eaLnBrk="1" hangingPunct="1"/>
              <a:t>2</a:t>
            </a:fld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5602" name="Text Box 2"/>
          <p:cNvSpPr txBox="1"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3" name="Text Box 3"/>
          <p:cNvSpPr txBox="1">
            <a:spLocks noGrp="1" noChangeArrowheads="1"/>
          </p:cNvSpPr>
          <p:nvPr>
            <p:ph type="body" idx="1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450"/>
              </a:spcBef>
              <a:defRPr/>
            </a:pPr>
            <a:endParaRPr lang="en-AU" smtClean="0">
              <a:latin typeface="Arial" charset="0"/>
              <a:ea typeface="宋体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AEEAF070-F666-5349-8D0F-131222D980E1}" type="slidenum">
              <a:rPr lang="en-US" sz="1200">
                <a:latin typeface="Arial" charset="0"/>
              </a:rPr>
              <a:pPr algn="r" eaLnBrk="1" hangingPunct="1"/>
              <a:t>4</a:t>
            </a:fld>
            <a:endParaRPr lang="en-US" sz="1200">
              <a:latin typeface="Arial" charset="0"/>
            </a:endParaRPr>
          </a:p>
        </p:txBody>
      </p:sp>
      <p:sp>
        <p:nvSpPr>
          <p:cNvPr id="21505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rgbClr val="FFFFFF"/>
          </a:solidFill>
          <a:ln/>
        </p:spPr>
      </p:sp>
      <p:sp>
        <p:nvSpPr>
          <p:cNvPr id="21506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55650" y="5078413"/>
            <a:ext cx="6048375" cy="4811712"/>
          </a:xfrm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defRPr/>
            </a:pPr>
            <a:endParaRPr lang="en-US" smtClean="0">
              <a:ea typeface="宋体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58DE9FDB-2861-2B4B-B343-79027593A22E}" type="slidenum">
              <a:rPr lang="en-US" sz="1200">
                <a:latin typeface="Arial" charset="0"/>
              </a:rPr>
              <a:pPr algn="r" eaLnBrk="1" hangingPunct="1"/>
              <a:t>8</a:t>
            </a:fld>
            <a:endParaRPr lang="en-US" sz="1200">
              <a:latin typeface="Arial" charset="0"/>
            </a:endParaRPr>
          </a:p>
        </p:txBody>
      </p:sp>
      <p:sp>
        <p:nvSpPr>
          <p:cNvPr id="2560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920AEFD9-58AE-4449-A8BB-1548E69267E5}" type="slidenum">
              <a:rPr lang="en-US" sz="1200">
                <a:solidFill>
                  <a:srgbClr val="000000"/>
                </a:solidFill>
                <a:latin typeface="Arial" charset="0"/>
              </a:rPr>
              <a:pPr algn="r" eaLnBrk="1" hangingPunct="1"/>
              <a:t>8</a:t>
            </a:fld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5602" name="Text Box 2"/>
          <p:cNvSpPr txBox="1"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3" name="Text Box 3"/>
          <p:cNvSpPr txBox="1">
            <a:spLocks noGrp="1" noChangeArrowheads="1"/>
          </p:cNvSpPr>
          <p:nvPr>
            <p:ph type="body" idx="1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450"/>
              </a:spcBef>
              <a:defRPr/>
            </a:pPr>
            <a:endParaRPr lang="en-AU" smtClean="0">
              <a:latin typeface="Arial" charset="0"/>
              <a:ea typeface="宋体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BCFE9DE-6E0F-FF40-9862-0CDE1B493749}" type="slidenum">
              <a:rPr lang="en-US" sz="1200">
                <a:latin typeface="Arial" charset="0"/>
              </a:rPr>
              <a:pPr algn="r" eaLnBrk="1" hangingPunct="1"/>
              <a:t>9</a:t>
            </a:fld>
            <a:endParaRPr lang="en-US" sz="1200">
              <a:latin typeface="Arial" charset="0"/>
            </a:endParaRPr>
          </a:p>
        </p:txBody>
      </p:sp>
      <p:sp>
        <p:nvSpPr>
          <p:cNvPr id="2560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13F648E-4149-1741-9768-FF852741BB0C}" type="slidenum">
              <a:rPr lang="en-US" sz="1200">
                <a:solidFill>
                  <a:srgbClr val="000000"/>
                </a:solidFill>
                <a:latin typeface="Arial" charset="0"/>
              </a:rPr>
              <a:pPr algn="r" eaLnBrk="1" hangingPunct="1"/>
              <a:t>9</a:t>
            </a:fld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5602" name="Text Box 2"/>
          <p:cNvSpPr txBox="1"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3" name="Text Box 3"/>
          <p:cNvSpPr txBox="1">
            <a:spLocks noGrp="1" noChangeArrowheads="1"/>
          </p:cNvSpPr>
          <p:nvPr>
            <p:ph type="body" idx="1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450"/>
              </a:spcBef>
              <a:defRPr/>
            </a:pPr>
            <a:endParaRPr lang="en-AU" smtClean="0">
              <a:latin typeface="Arial" charset="0"/>
              <a:ea typeface="宋体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BCFE9DE-6E0F-FF40-9862-0CDE1B493749}" type="slidenum">
              <a:rPr lang="en-US" sz="1200">
                <a:latin typeface="Arial" charset="0"/>
              </a:rPr>
              <a:pPr algn="r" eaLnBrk="1" hangingPunct="1"/>
              <a:t>10</a:t>
            </a:fld>
            <a:endParaRPr lang="en-US" sz="1200">
              <a:latin typeface="Arial" charset="0"/>
            </a:endParaRPr>
          </a:p>
        </p:txBody>
      </p:sp>
      <p:sp>
        <p:nvSpPr>
          <p:cNvPr id="2560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13F648E-4149-1741-9768-FF852741BB0C}" type="slidenum">
              <a:rPr lang="en-US" sz="1200">
                <a:solidFill>
                  <a:srgbClr val="000000"/>
                </a:solidFill>
                <a:latin typeface="Arial" charset="0"/>
              </a:rPr>
              <a:pPr algn="r" eaLnBrk="1" hangingPunct="1"/>
              <a:t>10</a:t>
            </a:fld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5602" name="Text Box 2"/>
          <p:cNvSpPr txBox="1"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3" name="Text Box 3"/>
          <p:cNvSpPr txBox="1">
            <a:spLocks noGrp="1" noChangeArrowheads="1"/>
          </p:cNvSpPr>
          <p:nvPr>
            <p:ph type="body" idx="1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450"/>
              </a:spcBef>
              <a:defRPr/>
            </a:pPr>
            <a:endParaRPr lang="en-AU" smtClean="0">
              <a:latin typeface="Arial" charset="0"/>
              <a:ea typeface="宋体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8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BCFE9DE-6E0F-FF40-9862-0CDE1B493749}" type="slidenum">
              <a:rPr lang="en-US" sz="1200">
                <a:latin typeface="Arial" charset="0"/>
              </a:rPr>
              <a:pPr algn="r" eaLnBrk="1" hangingPunct="1"/>
              <a:t>11</a:t>
            </a:fld>
            <a:endParaRPr lang="en-US" sz="1200">
              <a:latin typeface="Arial" charset="0"/>
            </a:endParaRPr>
          </a:p>
        </p:txBody>
      </p:sp>
      <p:sp>
        <p:nvSpPr>
          <p:cNvPr id="2560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13F648E-4149-1741-9768-FF852741BB0C}" type="slidenum">
              <a:rPr lang="en-US" sz="1200">
                <a:solidFill>
                  <a:srgbClr val="000000"/>
                </a:solidFill>
                <a:latin typeface="Arial" charset="0"/>
              </a:rPr>
              <a:pPr algn="r" eaLnBrk="1" hangingPunct="1"/>
              <a:t>11</a:t>
            </a:fld>
            <a:endParaRPr lang="en-US" sz="120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5602" name="Text Box 2"/>
          <p:cNvSpPr txBox="1"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3" name="Text Box 3"/>
          <p:cNvSpPr txBox="1">
            <a:spLocks noGrp="1" noChangeArrowheads="1"/>
          </p:cNvSpPr>
          <p:nvPr>
            <p:ph type="body" idx="1"/>
          </p:nvPr>
        </p:nvSpPr>
        <p:spPr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>
              <a:spcBef>
                <a:spcPts val="450"/>
              </a:spcBef>
              <a:defRPr/>
            </a:pPr>
            <a:endParaRPr lang="en-AU" smtClean="0">
              <a:latin typeface="Arial" charset="0"/>
              <a:ea typeface="宋体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8870BD8-3B55-B64D-8188-CCA93C457560}" type="slidenum">
              <a:rPr lang="en-US"/>
              <a:pPr/>
              <a:t>12</a:t>
            </a:fld>
            <a:endParaRPr lang="en-US"/>
          </a:p>
        </p:txBody>
      </p:sp>
      <p:sp>
        <p:nvSpPr>
          <p:cNvPr id="38913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>
              <a:buClrTx/>
              <a:buFontTx/>
              <a:buNone/>
            </a:pPr>
            <a:fld id="{3385D2D5-B0C8-BE4D-8CB7-AE4BD21ABC2E}" type="slidenum">
              <a:rPr lang="en-US" sz="1200">
                <a:latin typeface="Arial" charset="0"/>
              </a:rPr>
              <a:pPr algn="r">
                <a:buClrTx/>
                <a:buFontTx/>
                <a:buNone/>
              </a:pPr>
              <a:t>12</a:t>
            </a:fld>
            <a:endParaRPr lang="en-US" sz="1200">
              <a:latin typeface="Arial" charset="0"/>
            </a:endParaRPr>
          </a:p>
        </p:txBody>
      </p:sp>
      <p:sp>
        <p:nvSpPr>
          <p:cNvPr id="38914" name="Text Box 2"/>
          <p:cNvSpPr txBox="1">
            <a:spLocks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>
              <a:buClrTx/>
              <a:buFontTx/>
              <a:buNone/>
            </a:pPr>
            <a:fld id="{4BBB61E1-34C8-EC47-AC7D-C7ADC1C70C02}" type="slidenum">
              <a:rPr lang="en-US" sz="1200">
                <a:latin typeface="Arial" charset="0"/>
              </a:rPr>
              <a:pPr algn="r">
                <a:buClrTx/>
                <a:buFontTx/>
                <a:buNone/>
              </a:pPr>
              <a:t>12</a:t>
            </a:fld>
            <a:endParaRPr lang="en-US" sz="1200">
              <a:latin typeface="Arial" charset="0"/>
            </a:endParaRPr>
          </a:p>
        </p:txBody>
      </p:sp>
      <p:sp>
        <p:nvSpPr>
          <p:cNvPr id="38915" name="Text Box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38916" name="Text Box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449263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1200">
                <a:solidFill>
                  <a:srgbClr val="000000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ts val="450"/>
              </a:spcBef>
            </a:pPr>
            <a:endParaRPr lang="en-AU">
              <a:latin typeface="Arial" charset="0"/>
              <a:ea typeface="宋体" charset="0"/>
              <a:cs typeface="宋体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001047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8708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8519491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75117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14453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6691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8127013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252595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8009283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6819788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408548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940535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050756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4776316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4728302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0849648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1188867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621984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0622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3170240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332756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686975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71701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25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02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13537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182326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5620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theme" Target="../theme/theme2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881865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B67EB67-E8C6-46B5-B500-E73F858AC699}" type="datetimeFigureOut">
              <a:rPr lang="en-NZ" smtClean="0"/>
              <a:t>14/02/17</a:t>
            </a:fld>
            <a:endParaRPr lang="en-NZ" dirty="0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12D7583-B008-42B5-B530-B1442788EEAE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107535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  <p:sldLayoutId id="2147483860" r:id="rId14"/>
    <p:sldLayoutId id="2147483861" r:id="rId15"/>
    <p:sldLayoutId id="2147483862" r:id="rId16"/>
    <p:sldLayoutId id="214748386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hyperlink" Target="http://hunch.net/~jl/projects/hash_reps/index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cadem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25300" cy="6756400"/>
          </a:xfrm>
          <a:prstGeom prst="rect">
            <a:avLst/>
          </a:prstGeom>
          <a:blipFill rotWithShape="1">
            <a:blip r:embed="rId3">
              <a:alphaModFix amt="0"/>
            </a:blip>
            <a:stretch>
              <a:fillRect/>
            </a:stretch>
          </a:blipFill>
        </p:spPr>
      </p:pic>
      <p:sp>
        <p:nvSpPr>
          <p:cNvPr id="10241" name="Text Box 1"/>
          <p:cNvSpPr txBox="1">
            <a:spLocks noChangeArrowheads="1"/>
          </p:cNvSpPr>
          <p:nvPr/>
        </p:nvSpPr>
        <p:spPr bwMode="auto">
          <a:xfrm>
            <a:off x="8737600" y="6245225"/>
            <a:ext cx="2641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C8F62EB0-DC06-E944-BBFE-5273B54DDE71}" type="slidenum">
              <a:rPr lang="en-US" sz="1200">
                <a:solidFill>
                  <a:srgbClr val="000000"/>
                </a:solidFill>
              </a:rPr>
              <a:pPr algn="r" eaLnBrk="1" hangingPunct="1"/>
              <a:t>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93269" y="276647"/>
            <a:ext cx="8879044" cy="295508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/>
              <a:t>Data Stream Mining</a:t>
            </a: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Lesson 1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NZ" sz="2400" dirty="0">
                <a:solidFill>
                  <a:schemeClr val="bg1"/>
                </a:solidFill>
              </a:rPr>
              <a:t>Bernhard Pfahringer</a:t>
            </a:r>
          </a:p>
          <a:p>
            <a:pPr algn="ctr"/>
            <a:r>
              <a:rPr lang="en-NZ" sz="2400" dirty="0">
                <a:solidFill>
                  <a:schemeClr val="bg1"/>
                </a:solidFill>
              </a:rPr>
              <a:t>University of Waikato, New Zealand</a:t>
            </a:r>
          </a:p>
          <a:p>
            <a:pPr algn="ctr"/>
            <a:endParaRPr lang="en-NZ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907730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ext Box 1"/>
          <p:cNvSpPr txBox="1">
            <a:spLocks noChangeArrowheads="1"/>
          </p:cNvSpPr>
          <p:nvPr/>
        </p:nvSpPr>
        <p:spPr bwMode="auto">
          <a:xfrm>
            <a:off x="8737600" y="6245225"/>
            <a:ext cx="2641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C8F62EB0-DC06-E944-BBFE-5273B54DDE71}" type="slidenum">
              <a:rPr lang="en-US" sz="1200">
                <a:solidFill>
                  <a:srgbClr val="000000"/>
                </a:solidFill>
              </a:rPr>
              <a:pPr algn="r" eaLnBrk="1" hangingPunct="1"/>
              <a:t>10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242" name="Text Box 2"/>
          <p:cNvSpPr txBox="1">
            <a:spLocks noChangeArrowheads="1"/>
          </p:cNvSpPr>
          <p:nvPr/>
        </p:nvSpPr>
        <p:spPr bwMode="auto">
          <a:xfrm>
            <a:off x="508001" y="304800"/>
            <a:ext cx="10926233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>
              <a:defRPr/>
            </a:pPr>
            <a:r>
              <a:rPr lang="en-US" sz="3200" dirty="0" smtClean="0"/>
              <a:t>2 big questions</a:t>
            </a:r>
          </a:p>
        </p:txBody>
      </p:sp>
      <p:sp>
        <p:nvSpPr>
          <p:cNvPr id="10243" name="Text Box 3"/>
          <p:cNvSpPr txBox="1">
            <a:spLocks noChangeArrowheads="1"/>
          </p:cNvSpPr>
          <p:nvPr/>
        </p:nvSpPr>
        <p:spPr bwMode="auto">
          <a:xfrm>
            <a:off x="812800" y="1371600"/>
            <a:ext cx="106680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>
            <a:lvl1pPr marL="469900" indent="-466725"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dirty="0" smtClean="0"/>
          </a:p>
          <a:p>
            <a:pPr marL="3175" indent="0"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Is your input (x) </a:t>
            </a:r>
            <a:r>
              <a:rPr lang="en-US" dirty="0">
                <a:solidFill>
                  <a:schemeClr val="tx2"/>
                </a:solidFill>
              </a:rPr>
              <a:t>independent and identically </a:t>
            </a:r>
            <a:r>
              <a:rPr lang="en-US" dirty="0" smtClean="0">
                <a:solidFill>
                  <a:schemeClr val="tx2"/>
                </a:solidFill>
              </a:rPr>
              <a:t>distributed </a:t>
            </a:r>
            <a:r>
              <a:rPr lang="en-US" dirty="0" smtClean="0"/>
              <a:t>(</a:t>
            </a:r>
            <a:r>
              <a:rPr lang="en-US" dirty="0" err="1" smtClean="0"/>
              <a:t>i.i.d</a:t>
            </a:r>
            <a:r>
              <a:rPr lang="en-US" dirty="0" smtClean="0"/>
              <a:t>.)? </a:t>
            </a:r>
          </a:p>
          <a:p>
            <a:pPr marL="3175" indent="0">
              <a:lnSpc>
                <a:spcPct val="90000"/>
              </a:lnSpc>
              <a:spcBef>
                <a:spcPts val="750"/>
              </a:spcBef>
              <a:defRPr/>
            </a:pPr>
            <a:endParaRPr lang="en-US" dirty="0" smtClean="0"/>
          </a:p>
          <a:p>
            <a:pPr marL="3175" indent="0"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Are </a:t>
            </a:r>
            <a:r>
              <a:rPr lang="en-US" dirty="0"/>
              <a:t>your </a:t>
            </a:r>
            <a:r>
              <a:rPr lang="en-US" dirty="0" smtClean="0"/>
              <a:t>targets (y) </a:t>
            </a:r>
            <a:r>
              <a:rPr lang="en-US" dirty="0">
                <a:solidFill>
                  <a:schemeClr val="tx2"/>
                </a:solidFill>
              </a:rPr>
              <a:t>independent and identically distributed </a:t>
            </a:r>
            <a:r>
              <a:rPr lang="en-US" dirty="0"/>
              <a:t>(</a:t>
            </a:r>
            <a:r>
              <a:rPr lang="en-US" dirty="0" err="1"/>
              <a:t>i.i.d</a:t>
            </a:r>
            <a:r>
              <a:rPr lang="en-US" dirty="0"/>
              <a:t>.)? </a:t>
            </a:r>
            <a:r>
              <a:rPr lang="en-US" dirty="0" smtClean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01940649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ext Box 1"/>
          <p:cNvSpPr txBox="1">
            <a:spLocks noChangeArrowheads="1"/>
          </p:cNvSpPr>
          <p:nvPr/>
        </p:nvSpPr>
        <p:spPr bwMode="auto">
          <a:xfrm>
            <a:off x="8737600" y="6245225"/>
            <a:ext cx="2641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C8F62EB0-DC06-E944-BBFE-5273B54DDE71}" type="slidenum">
              <a:rPr lang="en-US" sz="1200">
                <a:solidFill>
                  <a:srgbClr val="000000"/>
                </a:solidFill>
              </a:rPr>
              <a:pPr algn="r" eaLnBrk="1" hangingPunct="1"/>
              <a:t>11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242" name="Text Box 2"/>
          <p:cNvSpPr txBox="1">
            <a:spLocks noChangeArrowheads="1"/>
          </p:cNvSpPr>
          <p:nvPr/>
        </p:nvSpPr>
        <p:spPr bwMode="auto">
          <a:xfrm>
            <a:off x="508001" y="304800"/>
            <a:ext cx="10926233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>
              <a:defRPr/>
            </a:pPr>
            <a:r>
              <a:rPr lang="en-US" sz="3200" dirty="0" smtClean="0"/>
              <a:t>Fundamental Assumption in Batch Machine Learning</a:t>
            </a:r>
          </a:p>
        </p:txBody>
      </p:sp>
      <p:sp>
        <p:nvSpPr>
          <p:cNvPr id="10243" name="Text Box 3"/>
          <p:cNvSpPr txBox="1">
            <a:spLocks noChangeArrowheads="1"/>
          </p:cNvSpPr>
          <p:nvPr/>
        </p:nvSpPr>
        <p:spPr bwMode="auto">
          <a:xfrm>
            <a:off x="800226" y="1346451"/>
            <a:ext cx="106680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>
            <a:lvl1pPr marL="469900" indent="-466725"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dirty="0" smtClean="0"/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Training and test data come from the same distribution,</a:t>
            </a: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they are both </a:t>
            </a:r>
            <a:r>
              <a:rPr lang="en-US" dirty="0" err="1" smtClean="0">
                <a:solidFill>
                  <a:srgbClr val="EE5818"/>
                </a:solidFill>
              </a:rPr>
              <a:t>i.i.d</a:t>
            </a:r>
            <a:r>
              <a:rPr lang="en-US" dirty="0" smtClean="0">
                <a:solidFill>
                  <a:srgbClr val="EE5818"/>
                </a:solidFill>
              </a:rPr>
              <a:t>.</a:t>
            </a:r>
          </a:p>
          <a:p>
            <a:pPr marL="3175" indent="0">
              <a:lnSpc>
                <a:spcPct val="90000"/>
              </a:lnSpc>
              <a:spcBef>
                <a:spcPts val="750"/>
              </a:spcBef>
              <a:defRPr/>
            </a:pPr>
            <a:endParaRPr lang="en-US" dirty="0" smtClean="0"/>
          </a:p>
          <a:p>
            <a:pPr marL="3175" indent="0"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If not: Evaluations are wrong and misleading.</a:t>
            </a:r>
          </a:p>
          <a:p>
            <a:pPr marL="3175" indent="0">
              <a:lnSpc>
                <a:spcPct val="90000"/>
              </a:lnSpc>
              <a:spcBef>
                <a:spcPts val="750"/>
              </a:spcBef>
              <a:defRPr/>
            </a:pPr>
            <a:endParaRPr lang="en-US" dirty="0"/>
          </a:p>
          <a:p>
            <a:pPr marL="3175" indent="0"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E.g. Bioinformatics dispute on the (in)adequacy of cross-validation</a:t>
            </a:r>
          </a:p>
          <a:p>
            <a:pPr marL="3175" indent="0">
              <a:lnSpc>
                <a:spcPct val="90000"/>
              </a:lnSpc>
              <a:spcBef>
                <a:spcPts val="750"/>
              </a:spcBef>
              <a:defRPr/>
            </a:pPr>
            <a:endParaRPr lang="en-US" dirty="0"/>
          </a:p>
          <a:p>
            <a:pPr marL="3175" indent="0">
              <a:lnSpc>
                <a:spcPct val="90000"/>
              </a:lnSpc>
              <a:spcBef>
                <a:spcPts val="750"/>
              </a:spcBef>
              <a:defRPr/>
            </a:pPr>
            <a:r>
              <a:rPr lang="en-US" sz="2000" dirty="0"/>
              <a:t>“The experimental results reported in this paper suggest that, </a:t>
            </a:r>
            <a:r>
              <a:rPr lang="en-US" sz="2000" dirty="0">
                <a:solidFill>
                  <a:srgbClr val="EE5818"/>
                </a:solidFill>
              </a:rPr>
              <a:t>contrary to current conception in the community, cross-validation may play a significant </a:t>
            </a:r>
            <a:r>
              <a:rPr lang="en-US" sz="2000" dirty="0"/>
              <a:t>role in evaluating the </a:t>
            </a:r>
            <a:r>
              <a:rPr lang="en-US" sz="2000" dirty="0" err="1"/>
              <a:t>predictivity</a:t>
            </a:r>
            <a:r>
              <a:rPr lang="en-US" sz="2000" dirty="0"/>
              <a:t> of (Q)SAR models</a:t>
            </a:r>
            <a:r>
              <a:rPr lang="en-US" sz="2000" dirty="0" smtClean="0"/>
              <a:t>.”  [</a:t>
            </a:r>
            <a:r>
              <a:rPr lang="en-US" sz="2000" dirty="0" err="1" smtClean="0"/>
              <a:t>Gütlein</a:t>
            </a:r>
            <a:r>
              <a:rPr lang="en-US" sz="2000" dirty="0" smtClean="0"/>
              <a:t> </a:t>
            </a:r>
            <a:r>
              <a:rPr lang="en-US" sz="2000" dirty="0" err="1" smtClean="0"/>
              <a:t>etal</a:t>
            </a:r>
            <a:r>
              <a:rPr lang="en-US" sz="2000" dirty="0" smtClean="0"/>
              <a:t> 2013]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4473054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Text Box 1"/>
          <p:cNvSpPr txBox="1">
            <a:spLocks noChangeArrowheads="1"/>
          </p:cNvSpPr>
          <p:nvPr/>
        </p:nvSpPr>
        <p:spPr bwMode="auto">
          <a:xfrm>
            <a:off x="8737600" y="6245225"/>
            <a:ext cx="2641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>
              <a:buClrTx/>
              <a:buFontTx/>
              <a:buNone/>
            </a:pPr>
            <a:fld id="{54F0D70A-6722-9C4D-9528-D833D3B8C5A7}" type="slidenum">
              <a:rPr lang="en-US" sz="1200"/>
              <a:pPr algn="r">
                <a:buClrTx/>
                <a:buFontTx/>
                <a:buNone/>
              </a:pPr>
              <a:t>12</a:t>
            </a:fld>
            <a:endParaRPr lang="en-US" sz="1200"/>
          </a:p>
        </p:txBody>
      </p:sp>
      <p:sp>
        <p:nvSpPr>
          <p:cNvPr id="12290" name="Text Box 2"/>
          <p:cNvSpPr txBox="1">
            <a:spLocks noChangeArrowheads="1"/>
          </p:cNvSpPr>
          <p:nvPr/>
        </p:nvSpPr>
        <p:spPr bwMode="auto">
          <a:xfrm>
            <a:off x="508001" y="304800"/>
            <a:ext cx="10926233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l">
              <a:buClrTx/>
              <a:buFontTx/>
              <a:buNone/>
            </a:pPr>
            <a:r>
              <a:rPr lang="en-US" sz="3200"/>
              <a:t>The real world is </a:t>
            </a:r>
            <a:r>
              <a:rPr lang="en-US" sz="3200">
                <a:solidFill>
                  <a:srgbClr val="FF0000"/>
                </a:solidFill>
              </a:rPr>
              <a:t>not</a:t>
            </a:r>
            <a:r>
              <a:rPr lang="en-US" sz="3200"/>
              <a:t> i.i.d.</a:t>
            </a:r>
          </a:p>
        </p:txBody>
      </p:sp>
      <p:sp>
        <p:nvSpPr>
          <p:cNvPr id="12291" name="Text Box 3"/>
          <p:cNvSpPr txBox="1">
            <a:spLocks noChangeArrowheads="1"/>
          </p:cNvSpPr>
          <p:nvPr/>
        </p:nvSpPr>
        <p:spPr bwMode="auto">
          <a:xfrm>
            <a:off x="812800" y="1371600"/>
            <a:ext cx="106680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marL="469900" indent="-465138">
              <a:tabLst>
                <a:tab pos="469900" algn="l"/>
                <a:tab pos="1384300" algn="l"/>
                <a:tab pos="2298700" algn="l"/>
                <a:tab pos="3213100" algn="l"/>
                <a:tab pos="4127500" algn="l"/>
                <a:tab pos="5041900" algn="l"/>
                <a:tab pos="5956300" algn="l"/>
                <a:tab pos="6870700" algn="l"/>
                <a:tab pos="7785100" algn="l"/>
                <a:tab pos="8699500" algn="l"/>
                <a:tab pos="9613900" algn="l"/>
                <a:tab pos="105283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469900" algn="l"/>
                <a:tab pos="1384300" algn="l"/>
                <a:tab pos="2298700" algn="l"/>
                <a:tab pos="3213100" algn="l"/>
                <a:tab pos="4127500" algn="l"/>
                <a:tab pos="5041900" algn="l"/>
                <a:tab pos="5956300" algn="l"/>
                <a:tab pos="6870700" algn="l"/>
                <a:tab pos="7785100" algn="l"/>
                <a:tab pos="8699500" algn="l"/>
                <a:tab pos="9613900" algn="l"/>
                <a:tab pos="105283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469900" algn="l"/>
                <a:tab pos="1384300" algn="l"/>
                <a:tab pos="2298700" algn="l"/>
                <a:tab pos="3213100" algn="l"/>
                <a:tab pos="4127500" algn="l"/>
                <a:tab pos="5041900" algn="l"/>
                <a:tab pos="5956300" algn="l"/>
                <a:tab pos="6870700" algn="l"/>
                <a:tab pos="7785100" algn="l"/>
                <a:tab pos="8699500" algn="l"/>
                <a:tab pos="9613900" algn="l"/>
                <a:tab pos="105283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469900" algn="l"/>
                <a:tab pos="1384300" algn="l"/>
                <a:tab pos="2298700" algn="l"/>
                <a:tab pos="3213100" algn="l"/>
                <a:tab pos="4127500" algn="l"/>
                <a:tab pos="5041900" algn="l"/>
                <a:tab pos="5956300" algn="l"/>
                <a:tab pos="6870700" algn="l"/>
                <a:tab pos="7785100" algn="l"/>
                <a:tab pos="8699500" algn="l"/>
                <a:tab pos="9613900" algn="l"/>
                <a:tab pos="105283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469900" algn="l"/>
                <a:tab pos="1384300" algn="l"/>
                <a:tab pos="2298700" algn="l"/>
                <a:tab pos="3213100" algn="l"/>
                <a:tab pos="4127500" algn="l"/>
                <a:tab pos="5041900" algn="l"/>
                <a:tab pos="5956300" algn="l"/>
                <a:tab pos="6870700" algn="l"/>
                <a:tab pos="7785100" algn="l"/>
                <a:tab pos="8699500" algn="l"/>
                <a:tab pos="9613900" algn="l"/>
                <a:tab pos="105283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1384300" algn="l"/>
                <a:tab pos="2298700" algn="l"/>
                <a:tab pos="3213100" algn="l"/>
                <a:tab pos="4127500" algn="l"/>
                <a:tab pos="5041900" algn="l"/>
                <a:tab pos="5956300" algn="l"/>
                <a:tab pos="6870700" algn="l"/>
                <a:tab pos="7785100" algn="l"/>
                <a:tab pos="8699500" algn="l"/>
                <a:tab pos="9613900" algn="l"/>
                <a:tab pos="105283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1384300" algn="l"/>
                <a:tab pos="2298700" algn="l"/>
                <a:tab pos="3213100" algn="l"/>
                <a:tab pos="4127500" algn="l"/>
                <a:tab pos="5041900" algn="l"/>
                <a:tab pos="5956300" algn="l"/>
                <a:tab pos="6870700" algn="l"/>
                <a:tab pos="7785100" algn="l"/>
                <a:tab pos="8699500" algn="l"/>
                <a:tab pos="9613900" algn="l"/>
                <a:tab pos="105283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1384300" algn="l"/>
                <a:tab pos="2298700" algn="l"/>
                <a:tab pos="3213100" algn="l"/>
                <a:tab pos="4127500" algn="l"/>
                <a:tab pos="5041900" algn="l"/>
                <a:tab pos="5956300" algn="l"/>
                <a:tab pos="6870700" algn="l"/>
                <a:tab pos="7785100" algn="l"/>
                <a:tab pos="8699500" algn="l"/>
                <a:tab pos="9613900" algn="l"/>
                <a:tab pos="105283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1384300" algn="l"/>
                <a:tab pos="2298700" algn="l"/>
                <a:tab pos="3213100" algn="l"/>
                <a:tab pos="4127500" algn="l"/>
                <a:tab pos="5041900" algn="l"/>
                <a:tab pos="5956300" algn="l"/>
                <a:tab pos="6870700" algn="l"/>
                <a:tab pos="7785100" algn="l"/>
                <a:tab pos="8699500" algn="l"/>
                <a:tab pos="9613900" algn="l"/>
                <a:tab pos="10528300" algn="l"/>
              </a:tabLst>
              <a:defRPr sz="21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r>
              <a:rPr lang="en-US" sz="2400"/>
              <a:t>PAKDD2009 competition: assess credit card risk</a:t>
            </a:r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endParaRPr lang="en-US" sz="2400"/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r>
              <a:rPr lang="en-US" sz="2400"/>
              <a:t>- Training data from 2003</a:t>
            </a:r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r>
              <a:rPr lang="en-US" sz="2400"/>
              <a:t>- Public leaderboard data from 2005</a:t>
            </a:r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r>
              <a:rPr lang="en-US" sz="2400"/>
              <a:t>- Final evaluation data from 2008</a:t>
            </a:r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endParaRPr lang="en-US" sz="2400"/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r>
              <a:rPr lang="en-US" sz="2400"/>
              <a:t>Winners:</a:t>
            </a:r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endParaRPr lang="en-US" sz="2400"/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r>
              <a:rPr lang="en-US" sz="2400">
                <a:cs typeface="Arial Unicode MS" charset="0"/>
              </a:rPr>
              <a:t>#1 was 60</a:t>
            </a:r>
            <a:r>
              <a:rPr lang="en-US" sz="2400" baseline="33000">
                <a:cs typeface="Arial Unicode MS" charset="0"/>
              </a:rPr>
              <a:t>th</a:t>
            </a:r>
            <a:r>
              <a:rPr lang="en-US" sz="2400">
                <a:cs typeface="Arial Unicode MS" charset="0"/>
              </a:rPr>
              <a:t> on the leader board</a:t>
            </a:r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FontTx/>
              <a:buNone/>
            </a:pPr>
            <a:r>
              <a:rPr lang="en-US" sz="2400">
                <a:cs typeface="Arial Unicode MS" charset="0"/>
              </a:rPr>
              <a:t>#2 was 9</a:t>
            </a:r>
            <a:r>
              <a:rPr lang="en-US" sz="2400" baseline="33000">
                <a:cs typeface="Arial Unicode MS" charset="0"/>
              </a:rPr>
              <a:t>th</a:t>
            </a:r>
            <a:r>
              <a:rPr lang="en-US" sz="2400">
                <a:cs typeface="Arial Unicode MS" charset="0"/>
              </a:rPr>
              <a:t> </a:t>
            </a:r>
            <a:r>
              <a:rPr lang="en-US" sz="2400">
                <a:cs typeface="Verdana" charset="0"/>
              </a:rPr>
              <a:t>on the leader board</a:t>
            </a:r>
          </a:p>
          <a:p>
            <a:pPr algn="l">
              <a:lnSpc>
                <a:spcPct val="90000"/>
              </a:lnSpc>
              <a:spcBef>
                <a:spcPts val="750"/>
              </a:spcBef>
              <a:buClrTx/>
              <a:buSzTx/>
              <a:buFontTx/>
              <a:buNone/>
            </a:pPr>
            <a:r>
              <a:rPr lang="en-US" sz="2400">
                <a:cs typeface="Verdana" charset="0"/>
              </a:rPr>
              <a:t>#3 was 16</a:t>
            </a:r>
            <a:r>
              <a:rPr lang="en-US" sz="2400" baseline="33000">
                <a:cs typeface="Verdana" charset="0"/>
              </a:rPr>
              <a:t>th</a:t>
            </a:r>
            <a:r>
              <a:rPr lang="en-US" sz="2400">
                <a:cs typeface="Verdana" charset="0"/>
              </a:rPr>
              <a:t> on the leader board</a:t>
            </a:r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0568" y="3121025"/>
            <a:ext cx="3992033" cy="1739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59759" y="1810776"/>
            <a:ext cx="62982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“Demo”  New Zealand Road Accident Data 2000-2014</a:t>
            </a:r>
          </a:p>
          <a:p>
            <a:endParaRPr lang="en-US" dirty="0"/>
          </a:p>
          <a:p>
            <a:r>
              <a:rPr lang="en-US" dirty="0" smtClean="0"/>
              <a:t>~500000 accidents</a:t>
            </a:r>
          </a:p>
          <a:p>
            <a:r>
              <a:rPr lang="en-US" dirty="0" smtClean="0"/>
              <a:t>~200000 with “Driver 1 had a significant influence”</a:t>
            </a:r>
            <a:endParaRPr lang="en-US" dirty="0"/>
          </a:p>
        </p:txBody>
      </p:sp>
      <p:pic>
        <p:nvPicPr>
          <p:cNvPr id="3" name="Picture 2" descr="nzpo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226" y="3440506"/>
            <a:ext cx="4286250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87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</a:rPr>
              <a:t>All accidents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143" y="2263775"/>
            <a:ext cx="7179715" cy="45942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DFEF89D-06D5-364E-8FB3-0ED93A44B7F3}" type="slidenum">
              <a:rPr lang="en-US" altLang="zh-CN" sz="1200"/>
              <a:pPr algn="r" eaLnBrk="1" hangingPunct="1"/>
              <a:t>14</a:t>
            </a:fld>
            <a:endParaRPr lang="en-US" altLang="zh-CN" sz="1200"/>
          </a:p>
        </p:txBody>
      </p:sp>
    </p:spTree>
    <p:extLst>
      <p:ext uri="{BB962C8B-B14F-4D97-AF65-F5344CB8AC3E}">
        <p14:creationId xmlns:p14="http://schemas.microsoft.com/office/powerpoint/2010/main" val="1915471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plitAc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58" y="-289222"/>
            <a:ext cx="10524511" cy="775537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524382" y="1986822"/>
            <a:ext cx="121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71.81%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7720395" y="2615564"/>
            <a:ext cx="3093188" cy="133200"/>
          </a:xfrm>
          <a:prstGeom prst="straightConnector1">
            <a:avLst/>
          </a:prstGeom>
          <a:ln w="889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84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1042" y="-113173"/>
            <a:ext cx="10166432" cy="75542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298051" y="178562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63.43%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7204864" y="2527542"/>
            <a:ext cx="3168631" cy="163472"/>
          </a:xfrm>
          <a:prstGeom prst="straightConnector1">
            <a:avLst/>
          </a:prstGeom>
          <a:ln w="889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2087273" y="5495202"/>
            <a:ext cx="8562848" cy="88024"/>
          </a:xfrm>
          <a:prstGeom prst="straightConnector1">
            <a:avLst/>
          </a:prstGeom>
          <a:ln w="889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6848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1043" y="-226347"/>
            <a:ext cx="10537221" cy="75161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298051" y="1785626"/>
            <a:ext cx="730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???</a:t>
            </a:r>
            <a:endParaRPr lang="en-US" sz="2400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6236671" y="2502392"/>
            <a:ext cx="4199694" cy="1697602"/>
          </a:xfrm>
          <a:prstGeom prst="straightConnector1">
            <a:avLst/>
          </a:prstGeom>
          <a:ln w="889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8934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1043" y="-226347"/>
            <a:ext cx="10537220" cy="75161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673636" y="1597003"/>
            <a:ext cx="151836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Bagging</a:t>
            </a:r>
          </a:p>
          <a:p>
            <a:r>
              <a:rPr lang="en-US" sz="2400" dirty="0" smtClean="0"/>
              <a:t>With a</a:t>
            </a:r>
          </a:p>
          <a:p>
            <a:r>
              <a:rPr lang="en-US" sz="2400" dirty="0" smtClean="0"/>
              <a:t>Change</a:t>
            </a:r>
          </a:p>
          <a:p>
            <a:r>
              <a:rPr lang="en-US" sz="2400" dirty="0" smtClean="0"/>
              <a:t>Detector</a:t>
            </a:r>
          </a:p>
          <a:p>
            <a:r>
              <a:rPr lang="en-US" sz="2400" dirty="0" smtClean="0"/>
              <a:t>[</a:t>
            </a:r>
            <a:r>
              <a:rPr lang="en-US" sz="2400" dirty="0" err="1" smtClean="0"/>
              <a:t>Adwin</a:t>
            </a:r>
            <a:r>
              <a:rPr lang="en-US" sz="2400" dirty="0" smtClean="0"/>
              <a:t>]</a:t>
            </a:r>
            <a:endParaRPr lang="en-US" sz="2400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6236671" y="2502392"/>
            <a:ext cx="4199694" cy="1697602"/>
          </a:xfrm>
          <a:prstGeom prst="straightConnector1">
            <a:avLst/>
          </a:prstGeom>
          <a:ln w="889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42826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</a:rPr>
              <a:t>RTFM </a:t>
            </a:r>
            <a:r>
              <a:rPr lang="en-US" dirty="0" smtClean="0">
                <a:ea typeface="+mj-ea"/>
                <a:sym typeface="Wingdings"/>
              </a:rPr>
              <a:t></a:t>
            </a:r>
            <a:endParaRPr lang="en-US" dirty="0" smtClean="0">
              <a:ea typeface="+mj-e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DFEF89D-06D5-364E-8FB3-0ED93A44B7F3}" type="slidenum">
              <a:rPr lang="en-US" altLang="zh-CN" sz="1200"/>
              <a:pPr algn="r" eaLnBrk="1" hangingPunct="1"/>
              <a:t>19</a:t>
            </a:fld>
            <a:endParaRPr lang="en-US" altLang="zh-CN" sz="1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380" y="3168858"/>
            <a:ext cx="8761413" cy="188268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“Driver </a:t>
            </a:r>
            <a:r>
              <a:rPr lang="en-US" sz="2400" dirty="0"/>
              <a:t>and vehicle factor codes were not added to non-injury crashes in the areas north of a line approximately from East Cape, south of </a:t>
            </a:r>
            <a:r>
              <a:rPr lang="en-US" sz="2400" dirty="0" err="1"/>
              <a:t>Taupo</a:t>
            </a:r>
            <a:r>
              <a:rPr lang="en-US" sz="2400" dirty="0"/>
              <a:t>, to the mouth of the </a:t>
            </a:r>
            <a:r>
              <a:rPr lang="en-US" sz="2400" dirty="0" err="1"/>
              <a:t>Mokau</a:t>
            </a:r>
            <a:r>
              <a:rPr lang="en-US" sz="2400" dirty="0"/>
              <a:t> River prior to 2007</a:t>
            </a:r>
            <a:r>
              <a:rPr lang="en-US" sz="2400" dirty="0" smtClean="0"/>
              <a:t>.”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549169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ext Box 1"/>
          <p:cNvSpPr txBox="1">
            <a:spLocks noChangeArrowheads="1"/>
          </p:cNvSpPr>
          <p:nvPr/>
        </p:nvSpPr>
        <p:spPr bwMode="auto">
          <a:xfrm>
            <a:off x="8737600" y="6245225"/>
            <a:ext cx="2641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C8F62EB0-DC06-E944-BBFE-5273B54DDE71}" type="slidenum">
              <a:rPr lang="en-US" sz="1200">
                <a:solidFill>
                  <a:srgbClr val="000000"/>
                </a:solidFill>
              </a:rPr>
              <a:pPr algn="r" eaLnBrk="1" hangingPunct="1"/>
              <a:t>2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242" name="Text Box 2"/>
          <p:cNvSpPr txBox="1">
            <a:spLocks noChangeArrowheads="1"/>
          </p:cNvSpPr>
          <p:nvPr/>
        </p:nvSpPr>
        <p:spPr bwMode="auto">
          <a:xfrm>
            <a:off x="508001" y="304800"/>
            <a:ext cx="10926233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>
              <a:defRPr/>
            </a:pPr>
            <a:r>
              <a:rPr lang="en-US" sz="3200" dirty="0" smtClean="0"/>
              <a:t>Or:</a:t>
            </a:r>
          </a:p>
        </p:txBody>
      </p:sp>
      <p:sp>
        <p:nvSpPr>
          <p:cNvPr id="10243" name="Text Box 3"/>
          <p:cNvSpPr txBox="1">
            <a:spLocks noChangeArrowheads="1"/>
          </p:cNvSpPr>
          <p:nvPr/>
        </p:nvSpPr>
        <p:spPr bwMode="auto">
          <a:xfrm>
            <a:off x="812800" y="1371600"/>
            <a:ext cx="106680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>
            <a:lvl1pPr marL="469900" indent="-466725"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sz="3600" dirty="0" smtClean="0"/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sz="3600" dirty="0"/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sz="3600" dirty="0" smtClean="0"/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sz="3600" dirty="0" smtClean="0"/>
              <a:t>Why </a:t>
            </a:r>
            <a:r>
              <a:rPr lang="en-US" sz="3600" dirty="0">
                <a:solidFill>
                  <a:srgbClr val="FF0000"/>
                </a:solidFill>
              </a:rPr>
              <a:t>YOU</a:t>
            </a:r>
            <a:r>
              <a:rPr lang="en-US" sz="3600" dirty="0"/>
              <a:t> should care about Stream Mining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37530047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err="1" smtClean="0">
                <a:ea typeface="+mj-ea"/>
              </a:rPr>
              <a:t>Panta</a:t>
            </a:r>
            <a:r>
              <a:rPr lang="en-US" dirty="0" smtClean="0">
                <a:ea typeface="+mj-ea"/>
              </a:rPr>
              <a:t> </a:t>
            </a:r>
            <a:r>
              <a:rPr lang="en-US" dirty="0" err="1" smtClean="0">
                <a:ea typeface="+mj-ea"/>
              </a:rPr>
              <a:t>Rhei</a:t>
            </a:r>
            <a:r>
              <a:rPr lang="en-US" dirty="0" smtClean="0">
                <a:ea typeface="+mj-ea"/>
              </a:rPr>
              <a:t> (Heraclitus, ~500 BC)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4DFEF89D-06D5-364E-8FB3-0ED93A44B7F3}" type="slidenum">
              <a:rPr lang="en-US" altLang="zh-CN" sz="1200"/>
              <a:pPr algn="r" eaLnBrk="1" hangingPunct="1"/>
              <a:t>20</a:t>
            </a:fld>
            <a:endParaRPr lang="en-US" altLang="zh-CN" sz="1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2380" y="3168858"/>
            <a:ext cx="8761413" cy="1882680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Change is inevitable</a:t>
            </a:r>
          </a:p>
          <a:p>
            <a:r>
              <a:rPr lang="en-US" sz="2400" dirty="0" smtClean="0"/>
              <a:t>Embrace it!</a:t>
            </a:r>
          </a:p>
          <a:p>
            <a:endParaRPr lang="en-US" sz="2400" dirty="0"/>
          </a:p>
          <a:p>
            <a:r>
              <a:rPr lang="en-US" sz="2400" dirty="0" smtClean="0"/>
              <a:t>[short enough snapshots may seem static, though]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10809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claim: most Big Data is Streaming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Current, inefficient way to cope:</a:t>
            </a:r>
          </a:p>
          <a:p>
            <a:pPr lvl="1"/>
            <a:r>
              <a:rPr lang="en-US" dirty="0" smtClean="0"/>
              <a:t>Regularly (every night) retrain from scratch</a:t>
            </a:r>
          </a:p>
          <a:p>
            <a:pPr lvl="1"/>
            <a:endParaRPr lang="en-US" dirty="0"/>
          </a:p>
          <a:p>
            <a:r>
              <a:rPr lang="en-US" dirty="0" smtClean="0"/>
              <a:t>Stream mining might offer an alternative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646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9060578" cy="728480"/>
          </a:xfrm>
        </p:spPr>
        <p:txBody>
          <a:bodyPr/>
          <a:lstStyle/>
          <a:p>
            <a:r>
              <a:rPr lang="en-US" dirty="0">
                <a:sym typeface="Wingdings"/>
              </a:rPr>
              <a:t>Three standard </a:t>
            </a:r>
            <a:r>
              <a:rPr lang="en-US" dirty="0" smtClean="0">
                <a:sym typeface="Wingdings"/>
              </a:rPr>
              <a:t>algorithmic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Re-invent Machine Learning </a:t>
            </a:r>
            <a:r>
              <a:rPr lang="en-US" dirty="0" smtClean="0">
                <a:sym typeface="Wingdings"/>
              </a:rPr>
              <a:t></a:t>
            </a:r>
          </a:p>
          <a:p>
            <a:pPr lvl="1"/>
            <a:r>
              <a:rPr lang="en-US" dirty="0" smtClean="0">
                <a:sym typeface="Wingdings"/>
              </a:rPr>
              <a:t>Batch-incremental	</a:t>
            </a:r>
          </a:p>
          <a:p>
            <a:pPr lvl="1"/>
            <a:r>
              <a:rPr lang="en-US" dirty="0" smtClean="0">
                <a:sym typeface="Wingdings"/>
              </a:rPr>
              <a:t>Two levels</a:t>
            </a:r>
          </a:p>
          <a:p>
            <a:pPr lvl="2"/>
            <a:r>
              <a:rPr lang="en-US" dirty="0" smtClean="0">
                <a:sym typeface="Wingdings"/>
              </a:rPr>
              <a:t>Online summaries / sketches</a:t>
            </a:r>
          </a:p>
          <a:p>
            <a:pPr lvl="2"/>
            <a:r>
              <a:rPr lang="en-US" dirty="0" smtClean="0">
                <a:sym typeface="Wingdings"/>
              </a:rPr>
              <a:t>Offline second level, on-demand, or updated regularly</a:t>
            </a:r>
          </a:p>
          <a:p>
            <a:pPr lvl="1"/>
            <a:r>
              <a:rPr lang="en-US" dirty="0" smtClean="0">
                <a:sym typeface="Wingdings"/>
              </a:rPr>
              <a:t>Fully instance-incremental:</a:t>
            </a:r>
          </a:p>
          <a:p>
            <a:pPr lvl="2"/>
            <a:r>
              <a:rPr lang="en-US" dirty="0" smtClean="0">
                <a:sym typeface="Wingdings"/>
              </a:rPr>
              <a:t>Adapted classical algorithm</a:t>
            </a:r>
          </a:p>
          <a:p>
            <a:pPr lvl="2"/>
            <a:r>
              <a:rPr lang="en-US" dirty="0" smtClean="0">
                <a:sym typeface="Wingdings"/>
              </a:rPr>
              <a:t>Genuine new algorithm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14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Everything is an approximation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Probably true for most of batch learning as well</a:t>
            </a:r>
          </a:p>
          <a:p>
            <a:endParaRPr lang="en-US" dirty="0"/>
          </a:p>
          <a:p>
            <a:r>
              <a:rPr lang="en-US" dirty="0" smtClean="0"/>
              <a:t>For streams: being exact is impossible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669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Reservoir sampling:</a:t>
            </a:r>
          </a:p>
          <a:p>
            <a:pPr lvl="1"/>
            <a:r>
              <a:rPr lang="en-US" dirty="0" smtClean="0"/>
              <a:t>Collect first k examples</a:t>
            </a:r>
          </a:p>
          <a:p>
            <a:pPr lvl="1"/>
            <a:r>
              <a:rPr lang="en-US" dirty="0" smtClean="0"/>
              <a:t>Then with </a:t>
            </a:r>
            <a:r>
              <a:rPr lang="en-US" dirty="0" err="1" smtClean="0"/>
              <a:t>prob</a:t>
            </a:r>
            <a:r>
              <a:rPr lang="en-US" dirty="0" smtClean="0"/>
              <a:t> k/n replace a random reservoir entry with the new example</a:t>
            </a:r>
          </a:p>
          <a:p>
            <a:pPr lvl="1"/>
            <a:endParaRPr lang="en-US" dirty="0"/>
          </a:p>
          <a:p>
            <a:r>
              <a:rPr lang="en-US" dirty="0" smtClean="0"/>
              <a:t>Min-wise sampling:</a:t>
            </a:r>
          </a:p>
          <a:p>
            <a:pPr lvl="1"/>
            <a:r>
              <a:rPr lang="en-US" dirty="0" smtClean="0"/>
              <a:t>For each example generate a random number uniformly in [0,1]</a:t>
            </a:r>
          </a:p>
          <a:p>
            <a:pPr lvl="1"/>
            <a:r>
              <a:rPr lang="en-US" dirty="0" smtClean="0"/>
              <a:t>Only keep the k “smallest”</a:t>
            </a:r>
          </a:p>
          <a:p>
            <a:pPr lvl="1"/>
            <a:endParaRPr lang="en-US" dirty="0"/>
          </a:p>
          <a:p>
            <a:r>
              <a:rPr lang="en-US" dirty="0" smtClean="0"/>
              <a:t>Comparison?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644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Sliding window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Easiest form of adaptation to changing data</a:t>
            </a:r>
          </a:p>
          <a:p>
            <a:r>
              <a:rPr lang="en-US" dirty="0" smtClean="0"/>
              <a:t>Keep only last K items</a:t>
            </a:r>
          </a:p>
          <a:p>
            <a:r>
              <a:rPr lang="en-US" dirty="0" smtClean="0"/>
              <a:t>What data structure?</a:t>
            </a:r>
          </a:p>
          <a:p>
            <a:endParaRPr lang="en-US" dirty="0"/>
          </a:p>
          <a:p>
            <a:r>
              <a:rPr lang="en-US" dirty="0" smtClean="0"/>
              <a:t>Can efficiently update summary stats of the window (mean, variance, …)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197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en-US" sz="3600" dirty="0">
                <a:solidFill>
                  <a:schemeClr val="bg1"/>
                </a:solidFill>
              </a:rPr>
              <a:t>Counting in log N bits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What is the number of distinct items in a stream?</a:t>
            </a:r>
          </a:p>
          <a:p>
            <a:pPr lvl="1"/>
            <a:r>
              <a:rPr lang="en-US" dirty="0" smtClean="0"/>
              <a:t>E.g.: IP addresses seen by a router</a:t>
            </a:r>
          </a:p>
          <a:p>
            <a:r>
              <a:rPr lang="en-US" dirty="0" smtClean="0"/>
              <a:t>Exact solution needs O(N) space for N distinct items</a:t>
            </a:r>
          </a:p>
          <a:p>
            <a:r>
              <a:rPr lang="en-US" dirty="0" smtClean="0"/>
              <a:t>Hash sketch needs log(N) bits only </a:t>
            </a:r>
            <a:r>
              <a:rPr lang="en-US" dirty="0" smtClean="0">
                <a:sym typeface="Wingdings"/>
              </a:rPr>
              <a:t></a:t>
            </a:r>
          </a:p>
          <a:p>
            <a:pPr lvl="1"/>
            <a:r>
              <a:rPr lang="en-US" dirty="0" smtClean="0">
                <a:sym typeface="Wingdings"/>
              </a:rPr>
              <a:t>Hash every item, extract position of the least significant 1 in the </a:t>
            </a:r>
            <a:r>
              <a:rPr lang="en-US" dirty="0" err="1" smtClean="0">
                <a:sym typeface="Wingdings"/>
              </a:rPr>
              <a:t>hashcode</a:t>
            </a:r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Keep track of the maximum p for any item</a:t>
            </a:r>
          </a:p>
          <a:p>
            <a:pPr lvl="1"/>
            <a:r>
              <a:rPr lang="en-US" dirty="0" smtClean="0">
                <a:sym typeface="Wingdings"/>
              </a:rPr>
              <a:t>N ~ 2^p  [</a:t>
            </a:r>
            <a:r>
              <a:rPr lang="en-US" dirty="0" err="1" smtClean="0">
                <a:sym typeface="Wingdings"/>
              </a:rPr>
              <a:t>Flajolet</a:t>
            </a:r>
            <a:r>
              <a:rPr lang="en-US" dirty="0" smtClean="0">
                <a:sym typeface="Wingdings"/>
              </a:rPr>
              <a:t> &amp; Martin 1985]</a:t>
            </a:r>
          </a:p>
          <a:p>
            <a:pPr lvl="1"/>
            <a:r>
              <a:rPr lang="en-US" dirty="0" smtClean="0">
                <a:sym typeface="Wingdings"/>
              </a:rPr>
              <a:t>Why? </a:t>
            </a:r>
          </a:p>
          <a:p>
            <a:r>
              <a:rPr lang="en-US" dirty="0" smtClean="0">
                <a:sym typeface="Wingdings"/>
              </a:rPr>
              <a:t>How can we reduce the approximation error?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79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Count occurrences of items across a stream</a:t>
            </a:r>
          </a:p>
          <a:p>
            <a:pPr lvl="1"/>
            <a:r>
              <a:rPr lang="en-US" dirty="0" smtClean="0"/>
              <a:t>E.g. how many packets / network-flow</a:t>
            </a:r>
          </a:p>
          <a:p>
            <a:r>
              <a:rPr lang="en-US" dirty="0" smtClean="0"/>
              <a:t>Exact solution: hash-table  flow-identifier -&gt; count, high memory cost</a:t>
            </a:r>
          </a:p>
          <a:p>
            <a:r>
              <a:rPr lang="en-US" dirty="0" smtClean="0"/>
              <a:t>Instead: use fixed size counter array [</a:t>
            </a:r>
            <a:r>
              <a:rPr lang="en-US" dirty="0" err="1" smtClean="0"/>
              <a:t>Cormode&amp;Muthukrishnan</a:t>
            </a:r>
            <a:r>
              <a:rPr lang="en-US" dirty="0" smtClean="0"/>
              <a:t> 2005]</a:t>
            </a:r>
          </a:p>
          <a:p>
            <a:pPr lvl="1"/>
            <a:r>
              <a:rPr lang="en-US" dirty="0" smtClean="0"/>
              <a:t>c[ hash(flow)]++</a:t>
            </a:r>
          </a:p>
          <a:p>
            <a:pPr lvl="1"/>
            <a:r>
              <a:rPr lang="en-US" dirty="0" smtClean="0"/>
              <a:t>Hash collisions: count is inflated (but NEVER too small, may be too large)</a:t>
            </a:r>
          </a:p>
          <a:p>
            <a:pPr lvl="1"/>
            <a:r>
              <a:rPr lang="en-US" dirty="0" smtClean="0"/>
              <a:t>Reduce </a:t>
            </a:r>
            <a:r>
              <a:rPr lang="en-US" dirty="0" err="1" smtClean="0"/>
              <a:t>approx.error</a:t>
            </a:r>
            <a:r>
              <a:rPr lang="en-US" dirty="0" smtClean="0"/>
              <a:t>:  use multiple different hash functions</a:t>
            </a:r>
          </a:p>
          <a:p>
            <a:pPr lvl="2"/>
            <a:r>
              <a:rPr lang="en-US" dirty="0" smtClean="0"/>
              <a:t>Update: increment all</a:t>
            </a:r>
          </a:p>
          <a:p>
            <a:pPr lvl="2"/>
            <a:r>
              <a:rPr lang="en-US" dirty="0" smtClean="0"/>
              <a:t>Retrieval: report the MIN value</a:t>
            </a:r>
          </a:p>
          <a:p>
            <a:pPr lvl="1"/>
            <a:r>
              <a:rPr lang="en-US" dirty="0" smtClean="0"/>
              <a:t>Use log(1/delta) hash of size e/epsilon for  err &lt;= epsilon * Sum counts with p=1-delta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050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CM example</a:t>
            </a:r>
            <a:endParaRPr lang="en-US" dirty="0"/>
          </a:p>
        </p:txBody>
      </p:sp>
      <p:pic>
        <p:nvPicPr>
          <p:cNvPr id="4" name="Picture 3" descr="c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688" y="2296634"/>
            <a:ext cx="6508217" cy="3081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379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Inspired by Bloom filters</a:t>
            </a:r>
          </a:p>
          <a:p>
            <a:r>
              <a:rPr lang="en-US" dirty="0" smtClean="0"/>
              <a:t>Idea to drop expensive key-info from hashes more generally useful,</a:t>
            </a:r>
          </a:p>
          <a:p>
            <a:pPr lvl="1"/>
            <a:r>
              <a:rPr lang="en-US" dirty="0" smtClean="0"/>
              <a:t>E.g. “hashing trick” in systems like </a:t>
            </a:r>
            <a:r>
              <a:rPr lang="en-US" dirty="0" err="1" smtClean="0"/>
              <a:t>Vowpal</a:t>
            </a:r>
            <a:r>
              <a:rPr lang="en-US" dirty="0" smtClean="0"/>
              <a:t> </a:t>
            </a:r>
            <a:r>
              <a:rPr lang="en-US" dirty="0" err="1" smtClean="0"/>
              <a:t>Wabbit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See </a:t>
            </a:r>
            <a:r>
              <a:rPr lang="en-US" dirty="0">
                <a:hlinkClick r:id="rId2"/>
              </a:rPr>
              <a:t>http://hunch.net/~jl/projects/hash_reps/</a:t>
            </a:r>
            <a:r>
              <a:rPr lang="en-US" dirty="0" smtClean="0">
                <a:hlinkClick r:id="rId2"/>
              </a:rPr>
              <a:t>index.html</a:t>
            </a:r>
            <a:r>
              <a:rPr lang="en-US" dirty="0" smtClean="0"/>
              <a:t> for more info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7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</a:rPr>
              <a:t>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6D700E6E-8570-324F-A010-D5933878A146}" type="slidenum">
              <a:rPr lang="en-US" altLang="zh-CN" sz="1200"/>
              <a:pPr algn="r" eaLnBrk="1" hangingPunct="1"/>
              <a:t>3</a:t>
            </a:fld>
            <a:endParaRPr lang="en-US" altLang="zh-CN" sz="1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658" y="2175954"/>
            <a:ext cx="8761413" cy="4576731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Why is stream mining important?</a:t>
            </a:r>
          </a:p>
          <a:p>
            <a:r>
              <a:rPr lang="en-US" sz="2800" dirty="0"/>
              <a:t>How is it different from batch ML?</a:t>
            </a:r>
          </a:p>
          <a:p>
            <a:r>
              <a:rPr lang="en-US" sz="2800" dirty="0"/>
              <a:t>Five Commandments</a:t>
            </a:r>
          </a:p>
          <a:p>
            <a:r>
              <a:rPr lang="en-US" sz="2800" dirty="0" smtClean="0"/>
              <a:t>IID assumption</a:t>
            </a:r>
          </a:p>
          <a:p>
            <a:r>
              <a:rPr lang="en-US" sz="2800" dirty="0" smtClean="0"/>
              <a:t>Standard algorithmic approaches</a:t>
            </a:r>
            <a:endParaRPr lang="en-US" sz="2800" dirty="0"/>
          </a:p>
          <a:p>
            <a:r>
              <a:rPr lang="en-US" sz="2800" dirty="0"/>
              <a:t>Everything is an approximation</a:t>
            </a:r>
          </a:p>
          <a:p>
            <a:pPr lvl="1"/>
            <a:r>
              <a:rPr lang="en-US" sz="2600" dirty="0"/>
              <a:t>Counting in log N bits</a:t>
            </a:r>
          </a:p>
          <a:p>
            <a:pPr lvl="1"/>
            <a:r>
              <a:rPr lang="en-US" sz="2600" dirty="0" err="1"/>
              <a:t>MinSketch</a:t>
            </a:r>
            <a:endParaRPr lang="en-US" sz="2600" dirty="0"/>
          </a:p>
          <a:p>
            <a:pPr lvl="1"/>
            <a:r>
              <a:rPr lang="en-US" sz="2600" dirty="0" err="1" smtClean="0"/>
              <a:t>SpaceSaving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011653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Frequent algorithm [</a:t>
            </a:r>
            <a:r>
              <a:rPr lang="en-US" dirty="0" err="1" smtClean="0"/>
              <a:t>Misra&amp;Gries</a:t>
            </a:r>
            <a:r>
              <a:rPr lang="en-US" dirty="0" smtClean="0"/>
              <a:t> 1982]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top-k items using only n counts:    k &lt; n  &lt;&lt; N</a:t>
            </a:r>
          </a:p>
          <a:p>
            <a:endParaRPr lang="en-US" dirty="0"/>
          </a:p>
          <a:p>
            <a:r>
              <a:rPr lang="en-US" dirty="0" smtClean="0"/>
              <a:t>For each item x:</a:t>
            </a:r>
          </a:p>
          <a:p>
            <a:pPr lvl="1"/>
            <a:r>
              <a:rPr lang="en-US" dirty="0" smtClean="0"/>
              <a:t>If x is being counted: increment</a:t>
            </a:r>
          </a:p>
          <a:p>
            <a:pPr lvl="1"/>
            <a:r>
              <a:rPr lang="en-US" dirty="0" smtClean="0"/>
              <a:t>Else: if a count is zero, allocate it to x, and increment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        else: decrement all counts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0854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SpaceSaving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Interesting variant (</a:t>
            </a:r>
            <a:r>
              <a:rPr lang="en-US" dirty="0" err="1" smtClean="0"/>
              <a:t>Metwally</a:t>
            </a:r>
            <a:r>
              <a:rPr lang="en-US" dirty="0" smtClean="0"/>
              <a:t> </a:t>
            </a:r>
            <a:r>
              <a:rPr lang="en-US" dirty="0" err="1" smtClean="0"/>
              <a:t>etal</a:t>
            </a:r>
            <a:r>
              <a:rPr lang="en-US" dirty="0" smtClean="0"/>
              <a:t> 2005):</a:t>
            </a:r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each item x:</a:t>
            </a:r>
          </a:p>
          <a:p>
            <a:pPr lvl="1"/>
            <a:r>
              <a:rPr lang="en-US" dirty="0"/>
              <a:t>If x is being counted: increment</a:t>
            </a:r>
          </a:p>
          <a:p>
            <a:pPr lvl="1"/>
            <a:r>
              <a:rPr lang="en-US" dirty="0"/>
              <a:t>Else: </a:t>
            </a:r>
            <a:r>
              <a:rPr lang="en-US" dirty="0" smtClean="0"/>
              <a:t>find smallest count, </a:t>
            </a:r>
            <a:r>
              <a:rPr lang="en-US" dirty="0"/>
              <a:t>allocate it to x, and </a:t>
            </a:r>
            <a:r>
              <a:rPr lang="en-US" dirty="0" smtClean="0"/>
              <a:t>increment</a:t>
            </a:r>
          </a:p>
          <a:p>
            <a:pPr lvl="1"/>
            <a:endParaRPr lang="en-US" dirty="0"/>
          </a:p>
          <a:p>
            <a:r>
              <a:rPr lang="en-US" dirty="0" smtClean="0"/>
              <a:t>Efficient data-structure?</a:t>
            </a:r>
          </a:p>
          <a:p>
            <a:endParaRPr lang="en-US" dirty="0"/>
          </a:p>
          <a:p>
            <a:r>
              <a:rPr lang="en-US" dirty="0" smtClean="0"/>
              <a:t>Works well for skewed distributions (power laws)</a:t>
            </a:r>
            <a:endParaRPr lang="en-US" dirty="0"/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4506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 idx="4294967295"/>
          </p:nvPr>
        </p:nvSpPr>
        <p:spPr>
          <a:xfrm>
            <a:off x="694520" y="255804"/>
            <a:ext cx="12094633" cy="1355726"/>
          </a:xfrm>
        </p:spPr>
        <p:txBody>
          <a:bodyPr/>
          <a:lstStyle/>
          <a:p>
            <a:pPr eaLnBrk="1" hangingPunct="1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/>
            </a:pPr>
            <a:r>
              <a:rPr lang="en-AU" sz="3600" dirty="0">
                <a:solidFill>
                  <a:schemeClr val="tx1"/>
                </a:solidFill>
                <a:ea typeface="+mj-ea"/>
              </a:rPr>
              <a:t>D</a:t>
            </a:r>
            <a:r>
              <a:rPr lang="en-AU" sz="3600" dirty="0" smtClean="0">
                <a:solidFill>
                  <a:schemeClr val="tx1"/>
                </a:solidFill>
                <a:ea typeface="+mj-ea"/>
              </a:rPr>
              <a:t>ata streams are everywhere</a:t>
            </a: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2199218" y="3325814"/>
            <a:ext cx="1885949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ctr">
              <a:defRPr/>
            </a:pPr>
            <a:r>
              <a:rPr lang="en-AU" sz="1800" smtClean="0"/>
              <a:t>Sensor data</a:t>
            </a:r>
          </a:p>
        </p:txBody>
      </p:sp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8159751" y="3419476"/>
            <a:ext cx="2880783" cy="63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ctr">
              <a:defRPr/>
            </a:pPr>
            <a:r>
              <a:rPr lang="en-AU" sz="1800" smtClean="0"/>
              <a:t>Web data</a:t>
            </a:r>
            <a:br>
              <a:rPr lang="en-AU" sz="1800" smtClean="0"/>
            </a:br>
            <a:r>
              <a:rPr lang="en-AU" sz="1800" smtClean="0"/>
              <a:t>(logs,content)</a:t>
            </a:r>
          </a:p>
        </p:txBody>
      </p:sp>
      <p:sp>
        <p:nvSpPr>
          <p:cNvPr id="6148" name="Text Box 4"/>
          <p:cNvSpPr txBox="1">
            <a:spLocks noChangeArrowheads="1"/>
          </p:cNvSpPr>
          <p:nvPr/>
        </p:nvSpPr>
        <p:spPr bwMode="auto">
          <a:xfrm>
            <a:off x="2639484" y="6237289"/>
            <a:ext cx="1885949" cy="346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90000" tIns="45000" rIns="90000" bIns="45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ctr">
              <a:defRPr/>
            </a:pPr>
            <a:r>
              <a:rPr lang="en-AU" sz="1800" dirty="0" smtClean="0"/>
              <a:t>Activity data</a:t>
            </a:r>
          </a:p>
        </p:txBody>
      </p:sp>
      <p:pic>
        <p:nvPicPr>
          <p:cNvPr id="614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40085" y="1439864"/>
            <a:ext cx="3839633" cy="18684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615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9700" y="1447800"/>
            <a:ext cx="3886200" cy="194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6151" name="Picture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51251" y="4224339"/>
            <a:ext cx="3308349" cy="1716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6152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40085" y="4140200"/>
            <a:ext cx="3600449" cy="184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6153" name="Picture 9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91567" y="1371601"/>
            <a:ext cx="2470151" cy="2227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6154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51368" y="3959226"/>
            <a:ext cx="2529417" cy="1897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963449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Science streams</a:t>
            </a:r>
            <a:endParaRPr lang="en-US" dirty="0"/>
          </a:p>
        </p:txBody>
      </p:sp>
      <p:pic>
        <p:nvPicPr>
          <p:cNvPr id="5" name="Picture 4" descr="icu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631" y="2602054"/>
            <a:ext cx="3737943" cy="2105110"/>
          </a:xfrm>
          <a:prstGeom prst="rect">
            <a:avLst/>
          </a:prstGeom>
        </p:spPr>
      </p:pic>
      <p:pic>
        <p:nvPicPr>
          <p:cNvPr id="6" name="Picture 5" descr="khc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771" y="2640766"/>
            <a:ext cx="4203700" cy="2019300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878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Square kilometer array</a:t>
            </a:r>
            <a:endParaRPr lang="en-US" dirty="0"/>
          </a:p>
        </p:txBody>
      </p:sp>
      <p:pic>
        <p:nvPicPr>
          <p:cNvPr id="4" name="Content Placeholder 3" descr="ska_infographic.jpg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23" b="5398"/>
          <a:stretch/>
        </p:blipFill>
        <p:spPr>
          <a:xfrm>
            <a:off x="-22690" y="0"/>
            <a:ext cx="12214690" cy="6655096"/>
          </a:xfrm>
        </p:spPr>
      </p:pic>
    </p:spTree>
    <p:extLst>
      <p:ext uri="{BB962C8B-B14F-4D97-AF65-F5344CB8AC3E}">
        <p14:creationId xmlns:p14="http://schemas.microsoft.com/office/powerpoint/2010/main" val="2970101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 smtClean="0">
                <a:ea typeface="+mj-ea"/>
              </a:rPr>
              <a:t>Some current Systems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6D700E6E-8570-324F-A010-D5933878A146}" type="slidenum">
              <a:rPr lang="en-US" altLang="zh-CN" sz="1200"/>
              <a:pPr algn="r" eaLnBrk="1" hangingPunct="1"/>
              <a:t>7</a:t>
            </a:fld>
            <a:endParaRPr lang="en-US" altLang="zh-CN" sz="12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4658" y="2175954"/>
            <a:ext cx="8761413" cy="4576731"/>
          </a:xfrm>
        </p:spPr>
        <p:txBody>
          <a:bodyPr>
            <a:normAutofit fontScale="92500" lnSpcReduction="20000"/>
          </a:bodyPr>
          <a:lstStyle/>
          <a:p>
            <a:pPr>
              <a:defRPr/>
            </a:pPr>
            <a:r>
              <a:rPr lang="en-US" sz="2800" dirty="0" err="1" smtClean="0">
                <a:ea typeface="+mn-ea"/>
              </a:rPr>
              <a:t>moa.cs.waikato.ac.nz</a:t>
            </a:r>
            <a:endParaRPr lang="en-US" sz="2800" dirty="0" smtClean="0">
              <a:ea typeface="+mn-ea"/>
            </a:endParaRPr>
          </a:p>
          <a:p>
            <a:pPr>
              <a:defRPr/>
            </a:pPr>
            <a:r>
              <a:rPr lang="en-US" sz="2800" dirty="0" err="1" smtClean="0">
                <a:ea typeface="+mn-ea"/>
              </a:rPr>
              <a:t>samoa-project.net</a:t>
            </a:r>
            <a:endParaRPr lang="en-US" sz="2800" dirty="0" smtClean="0">
              <a:ea typeface="+mn-ea"/>
            </a:endParaRPr>
          </a:p>
          <a:p>
            <a:pPr>
              <a:defRPr/>
            </a:pPr>
            <a:r>
              <a:rPr lang="en-US" sz="2800" dirty="0" err="1" smtClean="0">
                <a:ea typeface="+mn-ea"/>
              </a:rPr>
              <a:t>spark.apache.org</a:t>
            </a:r>
            <a:r>
              <a:rPr lang="en-US" sz="2800" dirty="0" smtClean="0">
                <a:ea typeface="+mn-ea"/>
              </a:rPr>
              <a:t>/streaming</a:t>
            </a:r>
          </a:p>
          <a:p>
            <a:pPr>
              <a:defRPr/>
            </a:pPr>
            <a:r>
              <a:rPr lang="en-US" sz="2800" dirty="0" smtClean="0">
                <a:ea typeface="+mn-ea"/>
              </a:rPr>
              <a:t>lambda-</a:t>
            </a:r>
            <a:r>
              <a:rPr lang="en-US" sz="2800" dirty="0" err="1" smtClean="0">
                <a:ea typeface="+mn-ea"/>
              </a:rPr>
              <a:t>architecture.net</a:t>
            </a:r>
            <a:endParaRPr lang="en-US" sz="2800" dirty="0" smtClean="0">
              <a:ea typeface="+mn-ea"/>
            </a:endParaRPr>
          </a:p>
          <a:p>
            <a:pPr>
              <a:defRPr/>
            </a:pPr>
            <a:endParaRPr lang="en-US" sz="2800" dirty="0" smtClean="0">
              <a:ea typeface="+mn-ea"/>
            </a:endParaRPr>
          </a:p>
          <a:p>
            <a:pPr>
              <a:defRPr/>
            </a:pPr>
            <a:r>
              <a:rPr lang="en-US" sz="2800" dirty="0" smtClean="0">
                <a:ea typeface="+mn-ea"/>
              </a:rPr>
              <a:t>R’s stream package (clustering only)</a:t>
            </a:r>
          </a:p>
          <a:p>
            <a:pPr lvl="1">
              <a:defRPr/>
            </a:pPr>
            <a:r>
              <a:rPr lang="en-US" sz="2600" dirty="0" smtClean="0"/>
              <a:t>(plus /r/</a:t>
            </a:r>
            <a:r>
              <a:rPr lang="en-US" sz="2600" dirty="0" err="1" smtClean="0"/>
              <a:t>streamMoa</a:t>
            </a:r>
            <a:r>
              <a:rPr lang="en-US" sz="2600" dirty="0" smtClean="0"/>
              <a:t> package)</a:t>
            </a:r>
            <a:endParaRPr lang="en-US" sz="2600" dirty="0">
              <a:ea typeface="+mn-ea"/>
            </a:endParaRPr>
          </a:p>
          <a:p>
            <a:pPr>
              <a:defRPr/>
            </a:pPr>
            <a:endParaRPr lang="en-US" sz="2800" dirty="0" smtClean="0">
              <a:ea typeface="+mn-ea"/>
            </a:endParaRPr>
          </a:p>
          <a:p>
            <a:pPr>
              <a:defRPr/>
            </a:pPr>
            <a:r>
              <a:rPr lang="en-US" sz="2800" dirty="0" err="1" smtClean="0">
                <a:ea typeface="+mn-ea"/>
              </a:rPr>
              <a:t>RapidMiner</a:t>
            </a:r>
            <a:r>
              <a:rPr lang="en-US" sz="2800" dirty="0" smtClean="0">
                <a:ea typeface="+mn-ea"/>
              </a:rPr>
              <a:t> streams plugin</a:t>
            </a:r>
          </a:p>
          <a:p>
            <a:pPr>
              <a:defRPr/>
            </a:pPr>
            <a:r>
              <a:rPr lang="en-US" sz="2800" dirty="0" err="1" smtClean="0">
                <a:ea typeface="+mn-ea"/>
              </a:rPr>
              <a:t>Weka’s</a:t>
            </a:r>
            <a:r>
              <a:rPr lang="en-US" sz="2800" dirty="0" smtClean="0">
                <a:ea typeface="+mn-ea"/>
              </a:rPr>
              <a:t> </a:t>
            </a:r>
            <a:r>
              <a:rPr lang="en-US" sz="2800" dirty="0" err="1" smtClean="0">
                <a:ea typeface="+mn-ea"/>
              </a:rPr>
              <a:t>UpdateableClassifier</a:t>
            </a:r>
            <a:r>
              <a:rPr lang="en-US" sz="2800" dirty="0" smtClean="0">
                <a:ea typeface="+mn-ea"/>
              </a:rPr>
              <a:t> interface </a:t>
            </a:r>
          </a:p>
          <a:p>
            <a:pPr>
              <a:defRPr/>
            </a:pPr>
            <a:endParaRPr lang="en-US" sz="2800" dirty="0"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05965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ext Box 1"/>
          <p:cNvSpPr txBox="1">
            <a:spLocks noChangeArrowheads="1"/>
          </p:cNvSpPr>
          <p:nvPr/>
        </p:nvSpPr>
        <p:spPr bwMode="auto">
          <a:xfrm>
            <a:off x="8737600" y="6245225"/>
            <a:ext cx="2641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3EE4DB8B-5F06-9141-B398-9F45BBF9D31B}" type="slidenum">
              <a:rPr lang="en-US" sz="1200">
                <a:solidFill>
                  <a:srgbClr val="000000"/>
                </a:solidFill>
              </a:rPr>
              <a:pPr algn="r" eaLnBrk="1" hangingPunct="1"/>
              <a:t>8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242" name="Text Box 2"/>
          <p:cNvSpPr txBox="1">
            <a:spLocks noChangeArrowheads="1"/>
          </p:cNvSpPr>
          <p:nvPr/>
        </p:nvSpPr>
        <p:spPr bwMode="auto">
          <a:xfrm>
            <a:off x="508001" y="304800"/>
            <a:ext cx="10926233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>
              <a:defRPr/>
            </a:pPr>
            <a:r>
              <a:rPr lang="en-US" sz="3200" dirty="0" smtClean="0"/>
              <a:t>What is stream mining</a:t>
            </a:r>
          </a:p>
        </p:txBody>
      </p:sp>
      <p:sp>
        <p:nvSpPr>
          <p:cNvPr id="7171" name="Oval 1"/>
          <p:cNvSpPr>
            <a:spLocks noChangeArrowheads="1"/>
          </p:cNvSpPr>
          <p:nvPr/>
        </p:nvSpPr>
        <p:spPr bwMode="auto">
          <a:xfrm>
            <a:off x="239184" y="1412875"/>
            <a:ext cx="7008283" cy="3600450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pPr algn="ctr"/>
            <a:r>
              <a:rPr lang="en-US">
                <a:solidFill>
                  <a:srgbClr val="000000"/>
                </a:solidFill>
              </a:rPr>
              <a:t>Online</a:t>
            </a:r>
          </a:p>
          <a:p>
            <a:pPr algn="ctr"/>
            <a:r>
              <a:rPr lang="en-US">
                <a:solidFill>
                  <a:srgbClr val="000000"/>
                </a:solidFill>
              </a:rPr>
              <a:t>Learning</a:t>
            </a:r>
          </a:p>
        </p:txBody>
      </p:sp>
      <p:sp>
        <p:nvSpPr>
          <p:cNvPr id="7172" name="Oval 5"/>
          <p:cNvSpPr>
            <a:spLocks noChangeArrowheads="1"/>
          </p:cNvSpPr>
          <p:nvPr/>
        </p:nvSpPr>
        <p:spPr bwMode="auto">
          <a:xfrm>
            <a:off x="4751918" y="1412875"/>
            <a:ext cx="7251700" cy="3384550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pPr algn="ctr"/>
            <a:r>
              <a:rPr lang="en-US">
                <a:solidFill>
                  <a:srgbClr val="000000"/>
                </a:solidFill>
              </a:rPr>
              <a:t>Time</a:t>
            </a:r>
          </a:p>
          <a:p>
            <a:pPr algn="ctr"/>
            <a:r>
              <a:rPr lang="en-US">
                <a:solidFill>
                  <a:srgbClr val="000000"/>
                </a:solidFill>
              </a:rPr>
              <a:t>series</a:t>
            </a:r>
          </a:p>
        </p:txBody>
      </p:sp>
      <p:sp>
        <p:nvSpPr>
          <p:cNvPr id="7173" name="Oval 6"/>
          <p:cNvSpPr>
            <a:spLocks noChangeArrowheads="1"/>
          </p:cNvSpPr>
          <p:nvPr/>
        </p:nvSpPr>
        <p:spPr bwMode="auto">
          <a:xfrm>
            <a:off x="2544234" y="2565400"/>
            <a:ext cx="7008284" cy="3455988"/>
          </a:xfrm>
          <a:prstGeom prst="ellipse">
            <a:avLst/>
          </a:prstGeom>
          <a:solidFill>
            <a:schemeClr val="bg2">
              <a:alpha val="21176"/>
            </a:schemeClr>
          </a:solidFill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pPr algn="ctr"/>
            <a:endParaRPr lang="en-US">
              <a:solidFill>
                <a:srgbClr val="000000"/>
              </a:solidFill>
            </a:endParaRPr>
          </a:p>
          <a:p>
            <a:pPr algn="ctr"/>
            <a:endParaRPr lang="en-US">
              <a:solidFill>
                <a:srgbClr val="000000"/>
              </a:solidFill>
            </a:endParaRPr>
          </a:p>
          <a:p>
            <a:pPr algn="ctr"/>
            <a:endParaRPr lang="en-US">
              <a:solidFill>
                <a:srgbClr val="000000"/>
              </a:solidFill>
            </a:endParaRPr>
          </a:p>
          <a:p>
            <a:pPr algn="ctr"/>
            <a:endParaRPr lang="en-US">
              <a:solidFill>
                <a:srgbClr val="000000"/>
              </a:solidFill>
            </a:endParaRPr>
          </a:p>
          <a:p>
            <a:pPr algn="ctr"/>
            <a:endParaRPr lang="en-US">
              <a:solidFill>
                <a:srgbClr val="000000"/>
              </a:solidFill>
            </a:endParaRPr>
          </a:p>
          <a:p>
            <a:pPr algn="ctr"/>
            <a:endParaRPr lang="en-US">
              <a:solidFill>
                <a:srgbClr val="000000"/>
              </a:solidFill>
            </a:endParaRPr>
          </a:p>
          <a:p>
            <a:pPr algn="ctr"/>
            <a:r>
              <a:rPr lang="en-US">
                <a:solidFill>
                  <a:srgbClr val="000000"/>
                </a:solidFill>
              </a:rPr>
              <a:t>Data bases</a:t>
            </a:r>
          </a:p>
        </p:txBody>
      </p:sp>
      <p:sp>
        <p:nvSpPr>
          <p:cNvPr id="7174" name="TextBox 2"/>
          <p:cNvSpPr txBox="1">
            <a:spLocks noChangeArrowheads="1"/>
          </p:cNvSpPr>
          <p:nvPr/>
        </p:nvSpPr>
        <p:spPr bwMode="auto">
          <a:xfrm>
            <a:off x="5257024" y="2997200"/>
            <a:ext cx="130330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algn="ctr" eaLnBrk="0" hangingPunct="0"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eaLnBrk="1" hangingPunct="1"/>
            <a:r>
              <a:rPr lang="en-US">
                <a:solidFill>
                  <a:srgbClr val="FF0000"/>
                </a:solidFill>
              </a:rPr>
              <a:t>STREAM</a:t>
            </a:r>
          </a:p>
          <a:p>
            <a:pPr eaLnBrk="1" hangingPunct="1"/>
            <a:r>
              <a:rPr lang="en-US">
                <a:solidFill>
                  <a:srgbClr val="FF0000"/>
                </a:solidFill>
              </a:rPr>
              <a:t>MINING</a:t>
            </a:r>
          </a:p>
        </p:txBody>
      </p:sp>
    </p:spTree>
    <p:extLst>
      <p:ext uri="{BB962C8B-B14F-4D97-AF65-F5344CB8AC3E}">
        <p14:creationId xmlns:p14="http://schemas.microsoft.com/office/powerpoint/2010/main" val="142862031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ext Box 1"/>
          <p:cNvSpPr txBox="1">
            <a:spLocks noChangeArrowheads="1"/>
          </p:cNvSpPr>
          <p:nvPr/>
        </p:nvSpPr>
        <p:spPr bwMode="auto">
          <a:xfrm>
            <a:off x="8737600" y="6245225"/>
            <a:ext cx="2641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ＭＳ Ｐゴシック" charset="0"/>
                <a:cs typeface="宋体" charset="0"/>
              </a:defRPr>
            </a:lvl1pPr>
            <a:lvl2pPr marL="742950" indent="-28575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2pPr>
            <a:lvl3pPr marL="11430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3pPr>
            <a:lvl4pPr marL="16002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4pPr>
            <a:lvl5pPr marL="2057400" indent="-228600" algn="ctr" eaLnBrk="0" hangingPunct="0"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100">
                <a:solidFill>
                  <a:schemeClr val="tx1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 algn="r" eaLnBrk="1" hangingPunct="1"/>
            <a:fld id="{C8F62EB0-DC06-E944-BBFE-5273B54DDE71}" type="slidenum">
              <a:rPr lang="en-US" sz="1200">
                <a:solidFill>
                  <a:srgbClr val="000000"/>
                </a:solidFill>
              </a:rPr>
              <a:pPr algn="r" eaLnBrk="1" hangingPunct="1"/>
              <a:t>9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242" name="Text Box 2"/>
          <p:cNvSpPr txBox="1">
            <a:spLocks noChangeArrowheads="1"/>
          </p:cNvSpPr>
          <p:nvPr/>
        </p:nvSpPr>
        <p:spPr bwMode="auto">
          <a:xfrm>
            <a:off x="508001" y="304800"/>
            <a:ext cx="10926233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anchor="b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>
              <a:defRPr/>
            </a:pPr>
            <a:r>
              <a:rPr lang="en-US" sz="3200" smtClean="0"/>
              <a:t>5 Stream Mining Challenges</a:t>
            </a:r>
          </a:p>
        </p:txBody>
      </p:sp>
      <p:sp>
        <p:nvSpPr>
          <p:cNvPr id="10243" name="Text Box 3"/>
          <p:cNvSpPr txBox="1">
            <a:spLocks noChangeArrowheads="1"/>
          </p:cNvSpPr>
          <p:nvPr/>
        </p:nvSpPr>
        <p:spPr bwMode="auto">
          <a:xfrm>
            <a:off x="812800" y="1371600"/>
            <a:ext cx="106680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/>
          <a:lstStyle>
            <a:lvl1pPr marL="469900" indent="-466725"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1pPr>
            <a:lvl2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2pPr>
            <a:lvl3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3pPr>
            <a:lvl4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4pPr>
            <a:lvl5pPr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5pPr>
            <a:lvl6pPr marL="25146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6pPr>
            <a:lvl7pPr marL="29718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7pPr>
            <a:lvl8pPr marL="34290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8pPr>
            <a:lvl9pPr marL="3886200" indent="-228600" algn="ctr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69900" algn="l"/>
                <a:tab pos="917575" algn="l"/>
                <a:tab pos="1366838" algn="l"/>
                <a:tab pos="1816100" algn="l"/>
                <a:tab pos="2265363" algn="l"/>
                <a:tab pos="2714625" algn="l"/>
                <a:tab pos="3163888" algn="l"/>
                <a:tab pos="3613150" algn="l"/>
                <a:tab pos="4062413" algn="l"/>
                <a:tab pos="4511675" algn="l"/>
                <a:tab pos="4960938" algn="l"/>
                <a:tab pos="5410200" algn="l"/>
                <a:tab pos="5859463" algn="l"/>
                <a:tab pos="6308725" algn="l"/>
                <a:tab pos="6757988" algn="l"/>
                <a:tab pos="7207250" algn="l"/>
                <a:tab pos="7656513" algn="l"/>
                <a:tab pos="8105775" algn="l"/>
                <a:tab pos="8555038" algn="l"/>
                <a:tab pos="9004300" algn="l"/>
                <a:tab pos="9453563" algn="l"/>
              </a:tabLst>
              <a:defRPr sz="2400">
                <a:solidFill>
                  <a:srgbClr val="000000"/>
                </a:solidFill>
                <a:latin typeface="Verdana" charset="0"/>
                <a:ea typeface="宋体" charset="0"/>
                <a:cs typeface="宋体" charset="0"/>
              </a:defRPr>
            </a:lvl9pPr>
          </a:lstStyle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I: Process examples incrementally</a:t>
            </a: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dirty="0" smtClean="0"/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II: Use very limited amount of memory and time to process each example</a:t>
            </a: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dirty="0" smtClean="0"/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III: Be ready to predict at anytime</a:t>
            </a: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dirty="0" smtClean="0"/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IV: Be able to adapt to change, as input is </a:t>
            </a:r>
            <a:r>
              <a:rPr lang="en-US" dirty="0" smtClean="0">
                <a:solidFill>
                  <a:srgbClr val="FF0000"/>
                </a:solidFill>
              </a:rPr>
              <a:t>non-stationary</a:t>
            </a:r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endParaRPr lang="en-US" dirty="0" smtClean="0"/>
          </a:p>
          <a:p>
            <a:pPr>
              <a:lnSpc>
                <a:spcPct val="90000"/>
              </a:lnSpc>
              <a:spcBef>
                <a:spcPts val="750"/>
              </a:spcBef>
              <a:defRPr/>
            </a:pPr>
            <a:r>
              <a:rPr lang="en-US" dirty="0" smtClean="0"/>
              <a:t>V: Cope with delayed/limited feedback</a:t>
            </a:r>
          </a:p>
        </p:txBody>
      </p:sp>
    </p:spTree>
    <p:extLst>
      <p:ext uri="{BB962C8B-B14F-4D97-AF65-F5344CB8AC3E}">
        <p14:creationId xmlns:p14="http://schemas.microsoft.com/office/powerpoint/2010/main" val="160767365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 Boardroom" id="{FC33163D-4339-46B1-8EED-24C834239D99}" vid="{BF1C4790-FE3C-4020-8CA7-00621DA7BBB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7746</TotalTime>
  <Words>1001</Words>
  <Application>Microsoft Macintosh PowerPoint</Application>
  <PresentationFormat>Custom</PresentationFormat>
  <Paragraphs>214</Paragraphs>
  <Slides>31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3" baseType="lpstr">
      <vt:lpstr>HDOfficeLightV0</vt:lpstr>
      <vt:lpstr>Ion Boardroom</vt:lpstr>
      <vt:lpstr>PowerPoint Presentation</vt:lpstr>
      <vt:lpstr>PowerPoint Presentation</vt:lpstr>
      <vt:lpstr>Overview</vt:lpstr>
      <vt:lpstr>Data streams are everywhere</vt:lpstr>
      <vt:lpstr>Science streams</vt:lpstr>
      <vt:lpstr>Square kilometer array</vt:lpstr>
      <vt:lpstr>Some current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accidents</vt:lpstr>
      <vt:lpstr>PowerPoint Presentation</vt:lpstr>
      <vt:lpstr>PowerPoint Presentation</vt:lpstr>
      <vt:lpstr>PowerPoint Presentation</vt:lpstr>
      <vt:lpstr>PowerPoint Presentation</vt:lpstr>
      <vt:lpstr>RTFM </vt:lpstr>
      <vt:lpstr>Panta Rhei (Heraclitus, ~500 BC)</vt:lpstr>
      <vt:lpstr>My claim: most Big Data is Streaming</vt:lpstr>
      <vt:lpstr>Three standard algorithmic approaches</vt:lpstr>
      <vt:lpstr>Everything is an approximation</vt:lpstr>
      <vt:lpstr>Sampling</vt:lpstr>
      <vt:lpstr>Sliding window</vt:lpstr>
      <vt:lpstr>Counting in log N bits</vt:lpstr>
      <vt:lpstr>Count-Min sketch</vt:lpstr>
      <vt:lpstr>CM example</vt:lpstr>
      <vt:lpstr>Count-min cont.</vt:lpstr>
      <vt:lpstr>Frequent algorithm [Misra&amp;Gries 1982]</vt:lpstr>
      <vt:lpstr>SpaceSaving algorithm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approaches to short term weather prediction</dc:title>
  <dc:creator>Luke Edwards</dc:creator>
  <cp:lastModifiedBy>Computer Science</cp:lastModifiedBy>
  <cp:revision>114</cp:revision>
  <cp:lastPrinted>2017-02-13T12:44:32Z</cp:lastPrinted>
  <dcterms:created xsi:type="dcterms:W3CDTF">2015-08-02T05:06:49Z</dcterms:created>
  <dcterms:modified xsi:type="dcterms:W3CDTF">2017-02-14T10:43:44Z</dcterms:modified>
</cp:coreProperties>
</file>

<file path=docProps/thumbnail.jpeg>
</file>